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27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73025" autoAdjust="0"/>
  </p:normalViewPr>
  <p:slideViewPr>
    <p:cSldViewPr>
      <p:cViewPr varScale="1">
        <p:scale>
          <a:sx n="64" d="100"/>
          <a:sy n="64" d="100"/>
        </p:scale>
        <p:origin x="-215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E923D7-1C7C-402B-A4BF-2E5AD8B16850}" type="datetimeFigureOut">
              <a:rPr lang="zh-CN" altLang="en-US" smtClean="0"/>
              <a:pPr/>
              <a:t>2018/12/28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B4A441-E3C3-45CF-AA6D-B1D149FC4F0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材料袋可使用图示档案袋</a:t>
            </a:r>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第一分册</a:t>
            </a:r>
          </a:p>
          <a:p>
            <a:r>
              <a:rPr lang="zh-CN" altLang="en-US" sz="1200" kern="1200" dirty="0" smtClean="0">
                <a:solidFill>
                  <a:schemeClr val="tx1"/>
                </a:solidFill>
                <a:latin typeface="+mn-lt"/>
                <a:ea typeface="+mn-ea"/>
                <a:cs typeface="+mn-cs"/>
              </a:rPr>
              <a:t>主要包括：</a:t>
            </a:r>
          </a:p>
          <a:p>
            <a:r>
              <a:rPr lang="en-US" sz="1200" kern="1200" dirty="0" smtClean="0">
                <a:solidFill>
                  <a:schemeClr val="tx1"/>
                </a:solidFill>
                <a:latin typeface="+mn-lt"/>
                <a:ea typeface="+mn-ea"/>
                <a:cs typeface="+mn-cs"/>
              </a:rPr>
              <a:t>1.</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专业技术资格评审申报表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（以下简称</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①</a:t>
            </a:r>
            <a:r>
              <a:rPr lang="zh-CN" altLang="en-US" sz="1200" kern="1200" dirty="0" smtClean="0">
                <a:solidFill>
                  <a:schemeClr val="tx1"/>
                </a:solidFill>
                <a:latin typeface="+mn-lt"/>
                <a:ea typeface="+mn-ea"/>
                <a:cs typeface="+mn-cs"/>
              </a:rPr>
              <a:t>申报高级工程师职称的一式三份，申报工程师职称和初级职称（助理工程师、技术员），一式两份。</a:t>
            </a:r>
          </a:p>
          <a:p>
            <a:r>
              <a:rPr lang="en-US" sz="1200" kern="1200" dirty="0" smtClean="0">
                <a:solidFill>
                  <a:schemeClr val="tx1"/>
                </a:solidFill>
                <a:latin typeface="+mn-lt"/>
                <a:ea typeface="+mn-ea"/>
                <a:cs typeface="+mn-cs"/>
              </a:rPr>
              <a:t>②</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内容必须本人用钢笔或签字笔填写，字迹要端正、清楚。</a:t>
            </a:r>
          </a:p>
          <a:p>
            <a:r>
              <a:rPr lang="en-US" sz="1200" kern="1200" dirty="0" smtClean="0">
                <a:solidFill>
                  <a:schemeClr val="tx1"/>
                </a:solidFill>
                <a:latin typeface="+mn-lt"/>
                <a:ea typeface="+mn-ea"/>
                <a:cs typeface="+mn-cs"/>
              </a:rPr>
              <a:t>③</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中的单位核实情况栏由单位人事部门负责人核实后签名，并加盖单位公章。</a:t>
            </a:r>
          </a:p>
          <a:p>
            <a:r>
              <a:rPr lang="en-US" sz="1200" kern="1200" dirty="0" smtClean="0">
                <a:solidFill>
                  <a:schemeClr val="tx1"/>
                </a:solidFill>
                <a:latin typeface="+mn-lt"/>
                <a:ea typeface="+mn-ea"/>
                <a:cs typeface="+mn-cs"/>
              </a:rPr>
              <a:t>④</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中的工作总结，要重点突出专业技术工作经历、工作内容、工作业绩、专业水平、工作成果、继续教育情况、论文等。</a:t>
            </a:r>
          </a:p>
          <a:p>
            <a:r>
              <a:rPr lang="en-US" sz="1200" kern="1200" dirty="0" smtClean="0">
                <a:solidFill>
                  <a:schemeClr val="tx1"/>
                </a:solidFill>
                <a:latin typeface="+mn-lt"/>
                <a:ea typeface="+mn-ea"/>
                <a:cs typeface="+mn-cs"/>
              </a:rPr>
              <a:t>⑤</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内填写的内容应注意与其它申报材料相一致，如：现从事专业技术工作年限的填写应与工作经历中计算所得年限相符，工作业绩、获奖情况应与证明材料或证书相对应、考核等级应与年度考核表一致；工作经历与业绩、论文也有一定的关联性。</a:t>
            </a:r>
          </a:p>
          <a:p>
            <a:r>
              <a:rPr lang="en-US" sz="1200" kern="1200" dirty="0" smtClean="0">
                <a:solidFill>
                  <a:schemeClr val="tx1"/>
                </a:solidFill>
                <a:latin typeface="+mn-lt"/>
                <a:ea typeface="+mn-ea"/>
                <a:cs typeface="+mn-cs"/>
              </a:rPr>
              <a:t>⑥</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中的个人声明栏，由申报者本人填写、签名。申报专业、学科要按照</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职称评审专业（学科）目录</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2019</a:t>
            </a:r>
            <a:r>
              <a:rPr lang="zh-CN" altLang="en-US" sz="1200" kern="1200" dirty="0" smtClean="0">
                <a:solidFill>
                  <a:schemeClr val="tx1"/>
                </a:solidFill>
                <a:latin typeface="+mn-lt"/>
                <a:ea typeface="+mn-ea"/>
                <a:cs typeface="+mn-cs"/>
              </a:rPr>
              <a:t>年）中的名称规范填报。</a:t>
            </a:r>
          </a:p>
          <a:p>
            <a:r>
              <a:rPr lang="zh-CN" altLang="en-US" sz="1200" kern="1200" dirty="0" smtClean="0">
                <a:solidFill>
                  <a:schemeClr val="tx1"/>
                </a:solidFill>
                <a:latin typeface="+mn-lt"/>
                <a:ea typeface="+mn-ea"/>
                <a:cs typeface="+mn-cs"/>
              </a:rPr>
              <a:t>⑦</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评审表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第</a:t>
            </a:r>
            <a:r>
              <a:rPr lang="en-US" sz="1200" kern="1200" dirty="0" smtClean="0">
                <a:solidFill>
                  <a:schemeClr val="tx1"/>
                </a:solidFill>
                <a:latin typeface="+mn-lt"/>
                <a:ea typeface="+mn-ea"/>
                <a:cs typeface="+mn-cs"/>
              </a:rPr>
              <a:t>10</a:t>
            </a:r>
            <a:r>
              <a:rPr lang="zh-CN" altLang="en-US" sz="1200" kern="1200" dirty="0" smtClean="0">
                <a:solidFill>
                  <a:schemeClr val="tx1"/>
                </a:solidFill>
                <a:latin typeface="+mn-lt"/>
                <a:ea typeface="+mn-ea"/>
                <a:cs typeface="+mn-cs"/>
              </a:rPr>
              <a:t>页内容由评委会填写，单位或个人请勿填写。</a:t>
            </a:r>
          </a:p>
          <a:p>
            <a:r>
              <a:rPr lang="en-US" sz="1200" kern="1200" dirty="0" smtClean="0">
                <a:solidFill>
                  <a:schemeClr val="tx1"/>
                </a:solidFill>
                <a:latin typeface="+mn-lt"/>
                <a:ea typeface="+mn-ea"/>
                <a:cs typeface="+mn-cs"/>
              </a:rPr>
              <a:t>2.</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面试答辩表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：申报高级职称人员填写，一式一份。</a:t>
            </a:r>
          </a:p>
          <a:p>
            <a:r>
              <a:rPr lang="en-US"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照片页。提供一张小</a:t>
            </a:r>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寸彩色标准证件照（建议照相馆制作），轻微粘贴；工作单位名称字数大于</a:t>
            </a:r>
            <a:r>
              <a:rPr lang="en-US" sz="1200" kern="1200" dirty="0" smtClean="0">
                <a:solidFill>
                  <a:schemeClr val="tx1"/>
                </a:solidFill>
                <a:latin typeface="+mn-lt"/>
                <a:ea typeface="+mn-ea"/>
                <a:cs typeface="+mn-cs"/>
              </a:rPr>
              <a:t>20</a:t>
            </a:r>
            <a:r>
              <a:rPr lang="zh-CN" altLang="en-US" sz="1200" kern="1200" dirty="0" smtClean="0">
                <a:solidFill>
                  <a:schemeClr val="tx1"/>
                </a:solidFill>
                <a:latin typeface="+mn-lt"/>
                <a:ea typeface="+mn-ea"/>
                <a:cs typeface="+mn-cs"/>
              </a:rPr>
              <a:t>个汉字的（一对括号算两个汉字），请所在单位提供统一的简称（≤</a:t>
            </a:r>
            <a:r>
              <a:rPr lang="en-US" sz="1200" kern="1200" dirty="0" smtClean="0">
                <a:solidFill>
                  <a:schemeClr val="tx1"/>
                </a:solidFill>
                <a:latin typeface="+mn-lt"/>
                <a:ea typeface="+mn-ea"/>
                <a:cs typeface="+mn-cs"/>
              </a:rPr>
              <a:t>20</a:t>
            </a:r>
            <a:r>
              <a:rPr lang="zh-CN" altLang="en-US" sz="1200" kern="1200" dirty="0" smtClean="0">
                <a:solidFill>
                  <a:schemeClr val="tx1"/>
                </a:solidFill>
                <a:latin typeface="+mn-lt"/>
                <a:ea typeface="+mn-ea"/>
                <a:cs typeface="+mn-cs"/>
              </a:rPr>
              <a:t>个汉字），并填写在单位简称栏。</a:t>
            </a:r>
          </a:p>
          <a:p>
            <a:r>
              <a:rPr lang="en-US" sz="1200" kern="1200" dirty="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苏州市申报专业技术职称人员情况简介表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一式一份。</a:t>
            </a:r>
          </a:p>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r>
              <a:rPr lang="zh-CN" altLang="en-US" sz="1200" kern="1200" dirty="0" smtClean="0">
                <a:solidFill>
                  <a:schemeClr val="tx1"/>
                </a:solidFill>
                <a:latin typeface="+mn-lt"/>
                <a:ea typeface="+mn-ea"/>
                <a:cs typeface="+mn-cs"/>
              </a:rPr>
              <a:t>第二分册</a:t>
            </a:r>
          </a:p>
          <a:p>
            <a:r>
              <a:rPr lang="zh-CN" altLang="en-US" sz="1200" kern="1200" dirty="0" smtClean="0">
                <a:solidFill>
                  <a:schemeClr val="tx1"/>
                </a:solidFill>
                <a:latin typeface="+mn-lt"/>
                <a:ea typeface="+mn-ea"/>
                <a:cs typeface="+mn-cs"/>
              </a:rPr>
              <a:t>主要包括以下材料：</a:t>
            </a:r>
          </a:p>
          <a:p>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、本人学历、学位证书复印件。</a:t>
            </a:r>
          </a:p>
          <a:p>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、身份证复印件。</a:t>
            </a:r>
          </a:p>
          <a:p>
            <a:r>
              <a:rPr lang="en-US"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、所有学历均需提供</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教育部学历证书电子注册备案表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（验证期要求</a:t>
            </a:r>
            <a:r>
              <a:rPr lang="en-US"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个月）。</a:t>
            </a:r>
          </a:p>
          <a:p>
            <a:r>
              <a:rPr lang="en-US" sz="1200" kern="1200" dirty="0" smtClean="0">
                <a:solidFill>
                  <a:schemeClr val="tx1"/>
                </a:solidFill>
                <a:latin typeface="+mn-lt"/>
                <a:ea typeface="+mn-ea"/>
                <a:cs typeface="+mn-cs"/>
              </a:rPr>
              <a:t>2001</a:t>
            </a:r>
            <a:r>
              <a:rPr lang="zh-CN" altLang="en-US" sz="1200" kern="1200" dirty="0" smtClean="0">
                <a:solidFill>
                  <a:schemeClr val="tx1"/>
                </a:solidFill>
                <a:latin typeface="+mn-lt"/>
                <a:ea typeface="+mn-ea"/>
                <a:cs typeface="+mn-cs"/>
              </a:rPr>
              <a:t>年以来国家承认的各类高等教育学历，包括研究生、普通本专科、成人本专科、网络教育、开放教育、高等教育自学考试以及高等教育学历文凭考试等，均可在中国高等教育学生信息网，简称“学信网”上查询打印</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教育部学历证书电子注册备案表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，网址</a:t>
            </a:r>
            <a:r>
              <a:rPr lang="en-US" sz="1200" kern="1200" dirty="0" smtClean="0">
                <a:solidFill>
                  <a:schemeClr val="tx1"/>
                </a:solidFill>
                <a:latin typeface="+mn-lt"/>
                <a:ea typeface="+mn-ea"/>
                <a:cs typeface="+mn-cs"/>
              </a:rPr>
              <a:t>http://job.chsi.com.cn/</a:t>
            </a:r>
            <a:r>
              <a:rPr lang="zh-CN" altLang="en-US" sz="1200" kern="1200" dirty="0" smtClean="0">
                <a:solidFill>
                  <a:schemeClr val="tx1"/>
                </a:solidFill>
                <a:latin typeface="+mn-lt"/>
                <a:ea typeface="+mn-ea"/>
                <a:cs typeface="+mn-cs"/>
              </a:rPr>
              <a:t>；实名注册后进入学信档案可以尝试绑定本人</a:t>
            </a:r>
            <a:r>
              <a:rPr lang="en-US" sz="1200" kern="1200" dirty="0" smtClean="0">
                <a:solidFill>
                  <a:schemeClr val="tx1"/>
                </a:solidFill>
                <a:latin typeface="+mn-lt"/>
                <a:ea typeface="+mn-ea"/>
                <a:cs typeface="+mn-cs"/>
              </a:rPr>
              <a:t>1991</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-2000</a:t>
            </a:r>
            <a:r>
              <a:rPr lang="zh-CN" altLang="en-US" sz="1200" kern="1200" dirty="0" smtClean="0">
                <a:solidFill>
                  <a:schemeClr val="tx1"/>
                </a:solidFill>
                <a:latin typeface="+mn-lt"/>
                <a:ea typeface="+mn-ea"/>
                <a:cs typeface="+mn-cs"/>
              </a:rPr>
              <a:t>年的学历证书电子注册信息。</a:t>
            </a:r>
          </a:p>
          <a:p>
            <a:r>
              <a:rPr lang="zh-CN" altLang="en-US" sz="1200" kern="1200" dirty="0" smtClean="0">
                <a:solidFill>
                  <a:schemeClr val="tx1"/>
                </a:solidFill>
                <a:latin typeface="+mn-lt"/>
                <a:ea typeface="+mn-ea"/>
                <a:cs typeface="+mn-cs"/>
              </a:rPr>
              <a:t>国外学历应提供教育部留学服务中心认证报告（即</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国外学历学位认证书</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a:t>
            </a:r>
          </a:p>
          <a:p>
            <a:r>
              <a:rPr lang="zh-CN" altLang="en-US" sz="1200" kern="1200" dirty="0" smtClean="0">
                <a:solidFill>
                  <a:schemeClr val="tx1"/>
                </a:solidFill>
                <a:latin typeface="+mn-lt"/>
                <a:ea typeface="+mn-ea"/>
                <a:cs typeface="+mn-cs"/>
              </a:rPr>
              <a:t>中专学历、军队院校学历、党校学历及无法提供</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备案表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的，需提供学籍档案材料原件或复印件，复印件由档案管理部门盖章。</a:t>
            </a:r>
          </a:p>
          <a:p>
            <a:r>
              <a:rPr lang="en-US" sz="1200" kern="1200" dirty="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、现有职称证书及聘书复印件。</a:t>
            </a:r>
          </a:p>
          <a:p>
            <a:r>
              <a:rPr lang="en-US" sz="1200" kern="1200" dirty="0" smtClean="0">
                <a:solidFill>
                  <a:schemeClr val="tx1"/>
                </a:solidFill>
                <a:latin typeface="+mn-lt"/>
                <a:ea typeface="+mn-ea"/>
                <a:cs typeface="+mn-cs"/>
              </a:rPr>
              <a:t>5</a:t>
            </a:r>
            <a:r>
              <a:rPr lang="zh-CN" altLang="en-US" sz="1200" kern="1200" dirty="0" smtClean="0">
                <a:solidFill>
                  <a:schemeClr val="tx1"/>
                </a:solidFill>
                <a:latin typeface="+mn-lt"/>
                <a:ea typeface="+mn-ea"/>
                <a:cs typeface="+mn-cs"/>
              </a:rPr>
              <a:t>、现有职称的评审表（或呈报表、初定表）原件，或加盖档案管理专用章的复印件，或加盖颁布证部门公章的批文复印件。</a:t>
            </a:r>
          </a:p>
          <a:p>
            <a:r>
              <a:rPr lang="en-US"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、现有职业资格证书（如建造师、造价师、监理工程师等等）复印件，须加盖公章。</a:t>
            </a:r>
          </a:p>
          <a:p>
            <a:r>
              <a:rPr lang="en-US" sz="1200" kern="1200" dirty="0" smtClean="0">
                <a:solidFill>
                  <a:schemeClr val="tx1"/>
                </a:solidFill>
                <a:latin typeface="+mn-lt"/>
                <a:ea typeface="+mn-ea"/>
                <a:cs typeface="+mn-cs"/>
              </a:rPr>
              <a:t>7</a:t>
            </a:r>
            <a:r>
              <a:rPr lang="zh-CN" altLang="en-US" sz="1200" kern="1200" dirty="0" smtClean="0">
                <a:solidFill>
                  <a:schemeClr val="tx1"/>
                </a:solidFill>
                <a:latin typeface="+mn-lt"/>
                <a:ea typeface="+mn-ea"/>
                <a:cs typeface="+mn-cs"/>
              </a:rPr>
              <a:t>、事业单位申报人员近三年</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年度考核表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复印件，企业人员无需提供。</a:t>
            </a:r>
          </a:p>
          <a:p>
            <a:r>
              <a:rPr lang="en-US" sz="1200" kern="1200" dirty="0" smtClean="0">
                <a:solidFill>
                  <a:schemeClr val="tx1"/>
                </a:solidFill>
                <a:latin typeface="+mn-lt"/>
                <a:ea typeface="+mn-ea"/>
                <a:cs typeface="+mn-cs"/>
              </a:rPr>
              <a:t>8</a:t>
            </a:r>
            <a:r>
              <a:rPr lang="zh-CN" altLang="en-US" sz="1200" kern="1200" dirty="0" smtClean="0">
                <a:solidFill>
                  <a:schemeClr val="tx1"/>
                </a:solidFill>
                <a:latin typeface="+mn-lt"/>
                <a:ea typeface="+mn-ea"/>
                <a:cs typeface="+mn-cs"/>
              </a:rPr>
              <a:t>、取得现职称以来的继续教育证书原件（含继续教育网站打印件）及各类专业培训证书、证明原件。</a:t>
            </a:r>
          </a:p>
          <a:p>
            <a:r>
              <a:rPr lang="en-US" sz="1200" kern="1200" dirty="0" smtClean="0">
                <a:solidFill>
                  <a:schemeClr val="tx1"/>
                </a:solidFill>
                <a:latin typeface="+mn-lt"/>
                <a:ea typeface="+mn-ea"/>
                <a:cs typeface="+mn-cs"/>
              </a:rPr>
              <a:t>9</a:t>
            </a:r>
            <a:r>
              <a:rPr lang="zh-CN" altLang="en-US" sz="1200" kern="1200" dirty="0" smtClean="0">
                <a:solidFill>
                  <a:schemeClr val="tx1"/>
                </a:solidFill>
                <a:latin typeface="+mn-lt"/>
                <a:ea typeface="+mn-ea"/>
                <a:cs typeface="+mn-cs"/>
              </a:rPr>
              <a:t>、个人参保证明（社保中心网站打印）；劳务派遣人员还应提供实际工作单位与劳务公司签订的</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服务协议</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及本人与劳务公司签订的</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劳务派遣合同</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，并在社保缴费单位申报职称。</a:t>
            </a:r>
          </a:p>
          <a:p>
            <a:r>
              <a:rPr lang="en-US" sz="1200" kern="1200" dirty="0" smtClean="0">
                <a:solidFill>
                  <a:schemeClr val="tx1"/>
                </a:solidFill>
                <a:latin typeface="+mn-lt"/>
                <a:ea typeface="+mn-ea"/>
                <a:cs typeface="+mn-cs"/>
              </a:rPr>
              <a:t>10</a:t>
            </a:r>
            <a:r>
              <a:rPr lang="zh-CN" altLang="en-US" sz="1200" kern="1200" dirty="0" smtClean="0">
                <a:solidFill>
                  <a:schemeClr val="tx1"/>
                </a:solidFill>
                <a:latin typeface="+mn-lt"/>
                <a:ea typeface="+mn-ea"/>
                <a:cs typeface="+mn-cs"/>
              </a:rPr>
              <a:t>、取得现有职称之后的专利证书及获奖证书等复印件。如属单位集体获奖的证书，应由单位出具证明，说明申报者在该获奖项目中所发挥的作用。</a:t>
            </a:r>
          </a:p>
          <a:p>
            <a:r>
              <a:rPr lang="en-US" sz="1200" kern="1200" dirty="0" smtClean="0">
                <a:solidFill>
                  <a:schemeClr val="tx1"/>
                </a:solidFill>
                <a:latin typeface="+mn-lt"/>
                <a:ea typeface="+mn-ea"/>
                <a:cs typeface="+mn-cs"/>
              </a:rPr>
              <a:t>11</a:t>
            </a:r>
            <a:r>
              <a:rPr lang="zh-CN" altLang="en-US" sz="1200" kern="1200" dirty="0" smtClean="0">
                <a:solidFill>
                  <a:schemeClr val="tx1"/>
                </a:solidFill>
                <a:latin typeface="+mn-lt"/>
                <a:ea typeface="+mn-ea"/>
                <a:cs typeface="+mn-cs"/>
              </a:rPr>
              <a:t>、评委会需要的其他材料。</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u="sng" kern="1200" dirty="0" smtClean="0">
                <a:solidFill>
                  <a:schemeClr val="tx1"/>
                </a:solidFill>
                <a:latin typeface="+mn-lt"/>
                <a:ea typeface="+mn-ea"/>
                <a:cs typeface="+mn-cs"/>
              </a:rPr>
              <a:t>所有复印件均须申报人员工作单位加盖公章，单位负材料真实性连带责任。</a:t>
            </a:r>
            <a:endParaRPr lang="zh-CN" altLang="en-US" sz="1200" kern="1200" dirty="0" smtClean="0">
              <a:solidFill>
                <a:schemeClr val="tx1"/>
              </a:solidFill>
              <a:latin typeface="+mn-lt"/>
              <a:ea typeface="+mn-ea"/>
              <a:cs typeface="+mn-cs"/>
            </a:endParaRPr>
          </a:p>
          <a:p>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主要包括：专业技术总结、工作业绩项目复印件，申报者本人撰写的著作、结合本人专业工作的论文等相关证明材料。</a:t>
            </a:r>
          </a:p>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专业技术工作总结。</a:t>
            </a:r>
          </a:p>
          <a:p>
            <a:r>
              <a:rPr lang="zh-CN" altLang="en-US" sz="1200" kern="1200" dirty="0" smtClean="0">
                <a:solidFill>
                  <a:schemeClr val="tx1"/>
                </a:solidFill>
                <a:latin typeface="+mn-lt"/>
                <a:ea typeface="+mn-ea"/>
                <a:cs typeface="+mn-cs"/>
              </a:rPr>
              <a:t>总结一般可分为五个部分：一是个人简历；二是参加过何种继续教育（培训、进修、学习）及目前的学术水平；三是重点写从事过的主要专业技术工作内容、取得的业绩及获奖情况；四是著作、论文（含技术报告、科研报告）情况；五是申报理由。参加面试答辩人员还应对照（破格）申报条件和（破格）评审条件，写明（破格）申报的理由。</a:t>
            </a:r>
          </a:p>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14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取得现有职称之后的主要工作业绩、完成项目等复印件。如专业技术项目完成情况，相关项目的合同、验收、技术改进等</a:t>
            </a:r>
            <a:r>
              <a:rPr lang="zh-CN" altLang="en-US" sz="1200" b="1" u="sng" kern="1200" dirty="0" smtClean="0">
                <a:solidFill>
                  <a:schemeClr val="tx1"/>
                </a:solidFill>
                <a:latin typeface="+mn-lt"/>
                <a:ea typeface="+mn-ea"/>
                <a:cs typeface="+mn-cs"/>
              </a:rPr>
              <a:t>能反映出本人所起作用的材料</a:t>
            </a:r>
            <a:r>
              <a:rPr lang="zh-CN" altLang="en-US" sz="1200" kern="1200" dirty="0" smtClean="0">
                <a:solidFill>
                  <a:schemeClr val="tx1"/>
                </a:solidFill>
                <a:latin typeface="+mn-lt"/>
                <a:ea typeface="+mn-ea"/>
                <a:cs typeface="+mn-cs"/>
              </a:rPr>
              <a:t>。如建筑设计专业要求提供本人设计的图纸。</a:t>
            </a:r>
          </a:p>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论文</a:t>
            </a:r>
            <a:endParaRPr lang="en-US" altLang="zh-CN"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①</a:t>
            </a:r>
            <a:r>
              <a:rPr lang="zh-CN" altLang="en-US" sz="1200" kern="1200" dirty="0" smtClean="0">
                <a:solidFill>
                  <a:schemeClr val="tx1"/>
                </a:solidFill>
                <a:latin typeface="+mn-lt"/>
                <a:ea typeface="+mn-ea"/>
                <a:cs typeface="+mn-cs"/>
              </a:rPr>
              <a:t>申报工程师职称的，提供任助理工程师期间撰写的本专业学术论文（第一作者）</a:t>
            </a:r>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篇。</a:t>
            </a:r>
          </a:p>
          <a:p>
            <a:r>
              <a:rPr lang="en-US" sz="1200" kern="1200" dirty="0" smtClean="0">
                <a:solidFill>
                  <a:schemeClr val="tx1"/>
                </a:solidFill>
                <a:latin typeface="+mn-lt"/>
                <a:ea typeface="+mn-ea"/>
                <a:cs typeface="+mn-cs"/>
              </a:rPr>
              <a:t>②</a:t>
            </a:r>
            <a:r>
              <a:rPr lang="zh-CN" altLang="en-US" sz="1200" kern="1200" dirty="0" smtClean="0">
                <a:solidFill>
                  <a:schemeClr val="tx1"/>
                </a:solidFill>
                <a:latin typeface="+mn-lt"/>
                <a:ea typeface="+mn-ea"/>
                <a:cs typeface="+mn-cs"/>
              </a:rPr>
              <a:t>申报高级工程师职称的，提供任工程师期间撰写的本专业学术论文（第一作者）</a:t>
            </a:r>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篇或著作（主要编著者）</a:t>
            </a:r>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部。</a:t>
            </a:r>
          </a:p>
          <a:p>
            <a:r>
              <a:rPr lang="en-US" sz="1200" kern="1200" dirty="0" smtClean="0">
                <a:solidFill>
                  <a:schemeClr val="tx1"/>
                </a:solidFill>
                <a:latin typeface="+mn-lt"/>
                <a:ea typeface="+mn-ea"/>
                <a:cs typeface="+mn-cs"/>
              </a:rPr>
              <a:t>③</a:t>
            </a:r>
            <a:r>
              <a:rPr lang="zh-CN" altLang="en-US" sz="1200" kern="1200" dirty="0" smtClean="0">
                <a:solidFill>
                  <a:schemeClr val="tx1"/>
                </a:solidFill>
                <a:latin typeface="+mn-lt"/>
                <a:ea typeface="+mn-ea"/>
                <a:cs typeface="+mn-cs"/>
              </a:rPr>
              <a:t>申报研究员级高级工程师职称的，提供任高级工程师期间撰写并在省级以上专业刊物上公开发表具有较高技术水平的本专业论文（第一作者）</a:t>
            </a:r>
            <a:r>
              <a:rPr lang="en-US"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篇以上，或作为主要编著者出版本专业学术著作、译著</a:t>
            </a:r>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部以上（本人撰写</a:t>
            </a:r>
            <a:r>
              <a:rPr lang="en-US" sz="1200" kern="1200" dirty="0" smtClean="0">
                <a:solidFill>
                  <a:schemeClr val="tx1"/>
                </a:solidFill>
                <a:latin typeface="+mn-lt"/>
                <a:ea typeface="+mn-ea"/>
                <a:cs typeface="+mn-cs"/>
              </a:rPr>
              <a:t>10</a:t>
            </a:r>
            <a:r>
              <a:rPr lang="zh-CN" altLang="en-US" sz="1200" kern="1200" dirty="0" smtClean="0">
                <a:solidFill>
                  <a:schemeClr val="tx1"/>
                </a:solidFill>
                <a:latin typeface="+mn-lt"/>
                <a:ea typeface="+mn-ea"/>
                <a:cs typeface="+mn-cs"/>
              </a:rPr>
              <a:t>万字以上）。</a:t>
            </a:r>
          </a:p>
          <a:p>
            <a:r>
              <a:rPr lang="zh-CN" altLang="en-US" sz="1200" kern="1200" dirty="0" smtClean="0">
                <a:solidFill>
                  <a:schemeClr val="tx1"/>
                </a:solidFill>
                <a:latin typeface="+mn-lt"/>
                <a:ea typeface="+mn-ea"/>
                <a:cs typeface="+mn-cs"/>
              </a:rPr>
              <a:t>申报工程师、高级工程师职称，论文无须发表。如有发表在国家级核心期刊的论文，请提供著作（刊物）的封面、封底、目录及正文原件。未发表的，须提供正文打印件，同时提供论文的电子</a:t>
            </a:r>
            <a:r>
              <a:rPr lang="en-US" sz="1200" kern="1200" dirty="0" smtClean="0">
                <a:solidFill>
                  <a:schemeClr val="tx1"/>
                </a:solidFill>
                <a:latin typeface="+mn-lt"/>
                <a:ea typeface="+mn-ea"/>
                <a:cs typeface="+mn-cs"/>
              </a:rPr>
              <a:t>Word</a:t>
            </a:r>
            <a:r>
              <a:rPr lang="zh-CN" altLang="en-US" sz="1200" kern="1200" dirty="0" smtClean="0">
                <a:solidFill>
                  <a:schemeClr val="tx1"/>
                </a:solidFill>
                <a:latin typeface="+mn-lt"/>
                <a:ea typeface="+mn-ea"/>
                <a:cs typeface="+mn-cs"/>
              </a:rPr>
              <a:t>文档，电子档名称和文章标题格式均为“篇名</a:t>
            </a:r>
            <a:r>
              <a:rPr lang="en-US" sz="1200" kern="1200" dirty="0" smtClean="0">
                <a:solidFill>
                  <a:schemeClr val="tx1"/>
                </a:solidFill>
                <a:latin typeface="+mn-lt"/>
                <a:ea typeface="+mn-ea"/>
                <a:cs typeface="+mn-cs"/>
              </a:rPr>
              <a:t>_</a:t>
            </a:r>
            <a:r>
              <a:rPr lang="zh-CN" altLang="en-US" sz="1200" kern="1200" dirty="0" smtClean="0">
                <a:solidFill>
                  <a:schemeClr val="tx1"/>
                </a:solidFill>
                <a:latin typeface="+mn-lt"/>
                <a:ea typeface="+mn-ea"/>
                <a:cs typeface="+mn-cs"/>
              </a:rPr>
              <a:t>作者”（篇名中有下划线或者横线的请去掉）。每篇均要附单位出具的证明材料。</a:t>
            </a:r>
          </a:p>
          <a:p>
            <a:endParaRPr lang="zh-CN" altLang="en-US" dirty="0"/>
          </a:p>
        </p:txBody>
      </p:sp>
      <p:sp>
        <p:nvSpPr>
          <p:cNvPr id="4" name="灯片编号占位符 3"/>
          <p:cNvSpPr>
            <a:spLocks noGrp="1"/>
          </p:cNvSpPr>
          <p:nvPr>
            <p:ph type="sldNum" sz="quarter" idx="10"/>
          </p:nvPr>
        </p:nvSpPr>
        <p:spPr/>
        <p:txBody>
          <a:bodyPr/>
          <a:lstStyle/>
          <a:p>
            <a:fld id="{D7B4A441-E3C3-45CF-AA6D-B1D149FC4F0E}"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2018/12/28</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smtClean="0"/>
              <a:t>申报材料袋实例</a:t>
            </a:r>
            <a:endParaRPr lang="zh-CN" altLang="en-US" dirty="0"/>
          </a:p>
        </p:txBody>
      </p:sp>
      <p:sp>
        <p:nvSpPr>
          <p:cNvPr id="3" name="副标题 2"/>
          <p:cNvSpPr>
            <a:spLocks noGrp="1"/>
          </p:cNvSpPr>
          <p:nvPr>
            <p:ph type="subTitle" idx="1"/>
          </p:nvPr>
        </p:nvSpPr>
        <p:spPr/>
        <p:txBody>
          <a:bodyPr/>
          <a:lstStyle/>
          <a:p>
            <a:r>
              <a:rPr lang="zh-CN" altLang="en-US" dirty="0" smtClean="0"/>
              <a:t>苏州市职称评价中心</a:t>
            </a:r>
            <a:endParaRPr lang="en-US" altLang="zh-CN"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第二分册</a:t>
            </a:r>
            <a:endParaRPr lang="zh-CN" altLang="en-US" dirty="0"/>
          </a:p>
        </p:txBody>
      </p:sp>
      <p:pic>
        <p:nvPicPr>
          <p:cNvPr id="10" name="内容占位符 9" descr="IMG_20181227_164345.jpg"/>
          <p:cNvPicPr>
            <a:picLocks noGrp="1" noChangeAspect="1"/>
          </p:cNvPicPr>
          <p:nvPr>
            <p:ph idx="1"/>
          </p:nvPr>
        </p:nvPicPr>
        <p:blipFill>
          <a:blip r:embed="rId2" cstate="print"/>
          <a:stretch>
            <a:fillRect/>
          </a:stretch>
        </p:blipFill>
        <p:spPr>
          <a:xfrm>
            <a:off x="4429124" y="1142984"/>
            <a:ext cx="3720706" cy="4960941"/>
          </a:xfrm>
        </p:spPr>
      </p:pic>
      <p:sp>
        <p:nvSpPr>
          <p:cNvPr id="7" name="TextBox 6"/>
          <p:cNvSpPr txBox="1"/>
          <p:nvPr/>
        </p:nvSpPr>
        <p:spPr>
          <a:xfrm>
            <a:off x="571472" y="2285992"/>
            <a:ext cx="3143272" cy="369332"/>
          </a:xfrm>
          <a:prstGeom prst="rect">
            <a:avLst/>
          </a:prstGeom>
          <a:noFill/>
        </p:spPr>
        <p:txBody>
          <a:bodyPr wrap="square" rtlCol="0">
            <a:spAutoFit/>
          </a:bodyPr>
          <a:lstStyle/>
          <a:p>
            <a:r>
              <a:rPr lang="en-US" dirty="0" smtClean="0">
                <a:latin typeface="+mn-ea"/>
              </a:rPr>
              <a:t>9</a:t>
            </a:r>
            <a:r>
              <a:rPr lang="zh-CN" altLang="en-US" dirty="0" smtClean="0">
                <a:latin typeface="+mn-ea"/>
              </a:rPr>
              <a:t>、插页</a:t>
            </a:r>
            <a:r>
              <a:rPr lang="en-US" dirty="0" smtClean="0">
                <a:latin typeface="+mn-ea"/>
              </a:rPr>
              <a:t>2</a:t>
            </a:r>
            <a:r>
              <a:rPr lang="zh-CN" altLang="en-US" dirty="0" smtClean="0">
                <a:latin typeface="+mn-ea"/>
              </a:rPr>
              <a:t>（彩页）</a:t>
            </a:r>
            <a:endParaRPr lang="zh-CN" altLang="en-US" dirty="0">
              <a:latin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第二分册</a:t>
            </a:r>
            <a:endParaRPr lang="zh-CN" altLang="en-US" dirty="0"/>
          </a:p>
        </p:txBody>
      </p:sp>
      <p:pic>
        <p:nvPicPr>
          <p:cNvPr id="6" name="内容占位符 5" descr="IMG_20181227_164333.jpg"/>
          <p:cNvPicPr>
            <a:picLocks noGrp="1" noChangeAspect="1"/>
          </p:cNvPicPr>
          <p:nvPr>
            <p:ph idx="1"/>
          </p:nvPr>
        </p:nvPicPr>
        <p:blipFill>
          <a:blip r:embed="rId2" cstate="print"/>
          <a:stretch>
            <a:fillRect/>
          </a:stretch>
        </p:blipFill>
        <p:spPr>
          <a:xfrm>
            <a:off x="4572000" y="1285860"/>
            <a:ext cx="3506392" cy="4675189"/>
          </a:xfrm>
        </p:spPr>
      </p:pic>
      <p:sp>
        <p:nvSpPr>
          <p:cNvPr id="7" name="TextBox 6"/>
          <p:cNvSpPr txBox="1"/>
          <p:nvPr/>
        </p:nvSpPr>
        <p:spPr>
          <a:xfrm>
            <a:off x="571472" y="2285992"/>
            <a:ext cx="3143272" cy="1754326"/>
          </a:xfrm>
          <a:prstGeom prst="rect">
            <a:avLst/>
          </a:prstGeom>
          <a:noFill/>
        </p:spPr>
        <p:txBody>
          <a:bodyPr wrap="square" rtlCol="0">
            <a:spAutoFit/>
          </a:bodyPr>
          <a:lstStyle/>
          <a:p>
            <a:r>
              <a:rPr lang="en-US" dirty="0" smtClean="0">
                <a:latin typeface="+mn-ea"/>
              </a:rPr>
              <a:t>10</a:t>
            </a:r>
            <a:r>
              <a:rPr lang="zh-CN" altLang="en-US" dirty="0" smtClean="0">
                <a:latin typeface="+mn-ea"/>
              </a:rPr>
              <a:t>、事业单位考核表（企业人员无需提供）</a:t>
            </a:r>
          </a:p>
          <a:p>
            <a:r>
              <a:rPr lang="en-US" dirty="0" smtClean="0">
                <a:latin typeface="+mn-ea"/>
              </a:rPr>
              <a:t>11</a:t>
            </a:r>
            <a:r>
              <a:rPr lang="zh-CN" altLang="en-US" dirty="0" smtClean="0">
                <a:latin typeface="+mn-ea"/>
              </a:rPr>
              <a:t>、继续教育证明</a:t>
            </a:r>
          </a:p>
          <a:p>
            <a:r>
              <a:rPr lang="en-US" dirty="0" smtClean="0">
                <a:latin typeface="+mn-ea"/>
              </a:rPr>
              <a:t>12</a:t>
            </a:r>
            <a:r>
              <a:rPr lang="zh-CN" altLang="en-US" dirty="0" smtClean="0">
                <a:latin typeface="+mn-ea"/>
              </a:rPr>
              <a:t>、个人参保证明</a:t>
            </a:r>
          </a:p>
          <a:p>
            <a:r>
              <a:rPr lang="en-US" dirty="0" smtClean="0">
                <a:latin typeface="+mn-ea"/>
              </a:rPr>
              <a:t>13</a:t>
            </a:r>
            <a:r>
              <a:rPr lang="zh-CN" altLang="en-US" dirty="0" smtClean="0">
                <a:latin typeface="+mn-ea"/>
              </a:rPr>
              <a:t>、专利证书、获奖证书</a:t>
            </a:r>
          </a:p>
          <a:p>
            <a:r>
              <a:rPr lang="en-US" dirty="0" smtClean="0">
                <a:latin typeface="+mn-ea"/>
              </a:rPr>
              <a:t>14</a:t>
            </a:r>
            <a:r>
              <a:rPr lang="zh-CN" altLang="en-US" dirty="0" smtClean="0">
                <a:latin typeface="+mn-ea"/>
              </a:rPr>
              <a:t>、另需提供的材料</a:t>
            </a:r>
            <a:endParaRPr lang="zh-CN" altLang="en-US" dirty="0">
              <a:latin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10" name="内容占位符 9" descr="IMG_20181227_163434.jpg"/>
          <p:cNvPicPr>
            <a:picLocks noGrp="1" noChangeAspect="1"/>
          </p:cNvPicPr>
          <p:nvPr>
            <p:ph idx="1"/>
          </p:nvPr>
        </p:nvPicPr>
        <p:blipFill>
          <a:blip r:embed="rId3" cstate="print"/>
          <a:stretch>
            <a:fillRect/>
          </a:stretch>
        </p:blipFill>
        <p:spPr>
          <a:xfrm>
            <a:off x="4286248" y="928670"/>
            <a:ext cx="3929090" cy="5238786"/>
          </a:xfrm>
        </p:spPr>
      </p:pic>
      <p:sp>
        <p:nvSpPr>
          <p:cNvPr id="7" name="TextBox 6"/>
          <p:cNvSpPr txBox="1"/>
          <p:nvPr/>
        </p:nvSpPr>
        <p:spPr>
          <a:xfrm>
            <a:off x="571472" y="2285992"/>
            <a:ext cx="3143272" cy="646331"/>
          </a:xfrm>
          <a:prstGeom prst="rect">
            <a:avLst/>
          </a:prstGeom>
          <a:noFill/>
        </p:spPr>
        <p:txBody>
          <a:bodyPr wrap="square" rtlCol="0">
            <a:spAutoFit/>
          </a:bodyPr>
          <a:lstStyle/>
          <a:p>
            <a:r>
              <a:rPr lang="zh-CN" altLang="en-US" dirty="0" smtClean="0">
                <a:latin typeface="+mn-ea"/>
              </a:rPr>
              <a:t>（装订成册）</a:t>
            </a:r>
            <a:endParaRPr lang="en-US" dirty="0" smtClean="0">
              <a:latin typeface="+mn-ea"/>
            </a:endParaRPr>
          </a:p>
          <a:p>
            <a:r>
              <a:rPr lang="en-US" dirty="0" smtClean="0">
                <a:latin typeface="+mn-ea"/>
              </a:rPr>
              <a:t>1</a:t>
            </a:r>
            <a:r>
              <a:rPr lang="zh-CN" altLang="en-US" dirty="0" smtClean="0">
                <a:latin typeface="+mn-ea"/>
              </a:rPr>
              <a:t>、第三分册目录</a:t>
            </a:r>
            <a:endParaRPr lang="zh-CN" altLang="en-US" dirty="0">
              <a:latin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14" name="内容占位符 13" descr="IMG_20181227_165311.jpg"/>
          <p:cNvPicPr>
            <a:picLocks noGrp="1" noChangeAspect="1"/>
          </p:cNvPicPr>
          <p:nvPr>
            <p:ph idx="1"/>
          </p:nvPr>
        </p:nvPicPr>
        <p:blipFill>
          <a:blip r:embed="rId2" cstate="print"/>
          <a:stretch>
            <a:fillRect/>
          </a:stretch>
        </p:blipFill>
        <p:spPr>
          <a:xfrm>
            <a:off x="4500562" y="1285860"/>
            <a:ext cx="3571900" cy="4762533"/>
          </a:xfrm>
        </p:spPr>
      </p:pic>
      <p:sp>
        <p:nvSpPr>
          <p:cNvPr id="7" name="TextBox 6"/>
          <p:cNvSpPr txBox="1"/>
          <p:nvPr/>
        </p:nvSpPr>
        <p:spPr>
          <a:xfrm>
            <a:off x="571472" y="2285992"/>
            <a:ext cx="3143272" cy="369332"/>
          </a:xfrm>
          <a:prstGeom prst="rect">
            <a:avLst/>
          </a:prstGeom>
          <a:noFill/>
        </p:spPr>
        <p:txBody>
          <a:bodyPr wrap="square" rtlCol="0">
            <a:spAutoFit/>
          </a:bodyPr>
          <a:lstStyle/>
          <a:p>
            <a:r>
              <a:rPr lang="en-US" dirty="0" smtClean="0">
                <a:latin typeface="+mn-ea"/>
              </a:rPr>
              <a:t>2</a:t>
            </a:r>
            <a:r>
              <a:rPr lang="zh-CN" altLang="en-US" dirty="0" smtClean="0">
                <a:latin typeface="+mn-ea"/>
              </a:rPr>
              <a:t>、插页</a:t>
            </a:r>
            <a:r>
              <a:rPr lang="en-US" dirty="0" smtClean="0">
                <a:latin typeface="+mn-ea"/>
              </a:rPr>
              <a:t>3</a:t>
            </a:r>
            <a:r>
              <a:rPr lang="zh-CN" altLang="en-US" dirty="0" smtClean="0">
                <a:latin typeface="+mn-ea"/>
              </a:rPr>
              <a:t>（彩页）</a:t>
            </a:r>
            <a:endParaRPr lang="zh-CN" altLang="en-US" dirty="0">
              <a:latin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8" name="内容占位符 7" descr="IMG_20181227_165320.jpg"/>
          <p:cNvPicPr>
            <a:picLocks noGrp="1" noChangeAspect="1"/>
          </p:cNvPicPr>
          <p:nvPr>
            <p:ph idx="1"/>
          </p:nvPr>
        </p:nvPicPr>
        <p:blipFill>
          <a:blip r:embed="rId3" cstate="print"/>
          <a:stretch>
            <a:fillRect/>
          </a:stretch>
        </p:blipFill>
        <p:spPr>
          <a:xfrm>
            <a:off x="4429124" y="1142984"/>
            <a:ext cx="3643338" cy="4857784"/>
          </a:xfrm>
        </p:spPr>
      </p:pic>
      <p:sp>
        <p:nvSpPr>
          <p:cNvPr id="7" name="TextBox 6"/>
          <p:cNvSpPr txBox="1"/>
          <p:nvPr/>
        </p:nvSpPr>
        <p:spPr>
          <a:xfrm>
            <a:off x="571472" y="2285992"/>
            <a:ext cx="3143272" cy="369332"/>
          </a:xfrm>
          <a:prstGeom prst="rect">
            <a:avLst/>
          </a:prstGeom>
          <a:noFill/>
        </p:spPr>
        <p:txBody>
          <a:bodyPr wrap="square" rtlCol="0">
            <a:spAutoFit/>
          </a:bodyPr>
          <a:lstStyle/>
          <a:p>
            <a:r>
              <a:rPr lang="en-US" dirty="0" smtClean="0">
                <a:latin typeface="+mn-ea"/>
              </a:rPr>
              <a:t>3</a:t>
            </a:r>
            <a:r>
              <a:rPr lang="zh-CN" altLang="en-US" dirty="0" smtClean="0">
                <a:latin typeface="+mn-ea"/>
              </a:rPr>
              <a:t>、专业技术工作总结</a:t>
            </a:r>
            <a:endParaRPr lang="zh-CN" altLang="en-US" dirty="0">
              <a:latin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6" name="内容占位符 5" descr="IMG_20181227_165326.jpg"/>
          <p:cNvPicPr>
            <a:picLocks noGrp="1" noChangeAspect="1"/>
          </p:cNvPicPr>
          <p:nvPr>
            <p:ph idx="1"/>
          </p:nvPr>
        </p:nvPicPr>
        <p:blipFill>
          <a:blip r:embed="rId3" cstate="print"/>
          <a:stretch>
            <a:fillRect/>
          </a:stretch>
        </p:blipFill>
        <p:spPr>
          <a:xfrm>
            <a:off x="4500562" y="1357298"/>
            <a:ext cx="3292078" cy="4389437"/>
          </a:xfrm>
        </p:spPr>
      </p:pic>
      <p:sp>
        <p:nvSpPr>
          <p:cNvPr id="7" name="TextBox 6"/>
          <p:cNvSpPr txBox="1"/>
          <p:nvPr/>
        </p:nvSpPr>
        <p:spPr>
          <a:xfrm>
            <a:off x="571472" y="2285992"/>
            <a:ext cx="3143272" cy="646331"/>
          </a:xfrm>
          <a:prstGeom prst="rect">
            <a:avLst/>
          </a:prstGeom>
          <a:noFill/>
        </p:spPr>
        <p:txBody>
          <a:bodyPr wrap="square" rtlCol="0">
            <a:spAutoFit/>
          </a:bodyPr>
          <a:lstStyle/>
          <a:p>
            <a:r>
              <a:rPr lang="en-US" dirty="0" smtClean="0">
                <a:latin typeface="+mn-ea"/>
              </a:rPr>
              <a:t>4</a:t>
            </a:r>
            <a:r>
              <a:rPr lang="zh-CN" altLang="en-US" dirty="0" smtClean="0">
                <a:latin typeface="+mn-ea"/>
              </a:rPr>
              <a:t>、主要工作业绩、完成项目复印件</a:t>
            </a:r>
            <a:endParaRPr lang="zh-CN" altLang="en-US" dirty="0">
              <a:latin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8" name="内容占位符 7" descr="IMG_20181227_165333.jpg"/>
          <p:cNvPicPr>
            <a:picLocks noGrp="1" noChangeAspect="1"/>
          </p:cNvPicPr>
          <p:nvPr>
            <p:ph idx="1"/>
          </p:nvPr>
        </p:nvPicPr>
        <p:blipFill>
          <a:blip r:embed="rId3" cstate="print"/>
          <a:stretch>
            <a:fillRect/>
          </a:stretch>
        </p:blipFill>
        <p:spPr>
          <a:xfrm>
            <a:off x="4500562" y="1000108"/>
            <a:ext cx="3750495" cy="5000660"/>
          </a:xfrm>
        </p:spPr>
      </p:pic>
      <p:sp>
        <p:nvSpPr>
          <p:cNvPr id="7" name="TextBox 6"/>
          <p:cNvSpPr txBox="1"/>
          <p:nvPr/>
        </p:nvSpPr>
        <p:spPr>
          <a:xfrm>
            <a:off x="571472" y="2285992"/>
            <a:ext cx="3357586" cy="646331"/>
          </a:xfrm>
          <a:prstGeom prst="rect">
            <a:avLst/>
          </a:prstGeom>
          <a:noFill/>
        </p:spPr>
        <p:txBody>
          <a:bodyPr wrap="square" rtlCol="0">
            <a:spAutoFit/>
          </a:bodyPr>
          <a:lstStyle/>
          <a:p>
            <a:r>
              <a:rPr lang="en-US" dirty="0" smtClean="0">
                <a:latin typeface="+mn-ea"/>
              </a:rPr>
              <a:t>5</a:t>
            </a:r>
            <a:r>
              <a:rPr lang="zh-CN" altLang="en-US" dirty="0" smtClean="0">
                <a:latin typeface="+mn-ea"/>
              </a:rPr>
              <a:t>、论文（作品）证明材料（一）</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6" name="内容占位符 5" descr="IMG_20181227_165343.jpg"/>
          <p:cNvPicPr>
            <a:picLocks noGrp="1" noChangeAspect="1"/>
          </p:cNvPicPr>
          <p:nvPr>
            <p:ph idx="1"/>
          </p:nvPr>
        </p:nvPicPr>
        <p:blipFill>
          <a:blip r:embed="rId3" cstate="print"/>
          <a:stretch>
            <a:fillRect/>
          </a:stretch>
        </p:blipFill>
        <p:spPr>
          <a:xfrm>
            <a:off x="4500562" y="1071546"/>
            <a:ext cx="3643338" cy="4857784"/>
          </a:xfrm>
        </p:spPr>
      </p:pic>
      <p:sp>
        <p:nvSpPr>
          <p:cNvPr id="7" name="TextBox 6"/>
          <p:cNvSpPr txBox="1"/>
          <p:nvPr/>
        </p:nvSpPr>
        <p:spPr>
          <a:xfrm>
            <a:off x="571472" y="2285992"/>
            <a:ext cx="3357586" cy="646331"/>
          </a:xfrm>
          <a:prstGeom prst="rect">
            <a:avLst/>
          </a:prstGeom>
          <a:noFill/>
        </p:spPr>
        <p:txBody>
          <a:bodyPr wrap="square" rtlCol="0">
            <a:spAutoFit/>
          </a:bodyPr>
          <a:lstStyle/>
          <a:p>
            <a:r>
              <a:rPr lang="en-US" dirty="0" smtClean="0">
                <a:latin typeface="+mn-ea"/>
              </a:rPr>
              <a:t>6</a:t>
            </a:r>
            <a:r>
              <a:rPr lang="zh-CN" altLang="en-US" dirty="0" smtClean="0">
                <a:latin typeface="+mn-ea"/>
              </a:rPr>
              <a:t>、论文（一）内容</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8" name="内容占位符 7" descr="IMG_20181227_165333.jpg"/>
          <p:cNvPicPr>
            <a:picLocks noGrp="1" noChangeAspect="1"/>
          </p:cNvPicPr>
          <p:nvPr>
            <p:ph idx="1"/>
          </p:nvPr>
        </p:nvPicPr>
        <p:blipFill>
          <a:blip r:embed="rId2" cstate="print"/>
          <a:stretch>
            <a:fillRect/>
          </a:stretch>
        </p:blipFill>
        <p:spPr>
          <a:xfrm>
            <a:off x="4500563" y="1000108"/>
            <a:ext cx="3589760" cy="4786346"/>
          </a:xfrm>
        </p:spPr>
      </p:pic>
      <p:sp>
        <p:nvSpPr>
          <p:cNvPr id="7" name="TextBox 6"/>
          <p:cNvSpPr txBox="1"/>
          <p:nvPr/>
        </p:nvSpPr>
        <p:spPr>
          <a:xfrm>
            <a:off x="571472" y="2285992"/>
            <a:ext cx="3357586" cy="646331"/>
          </a:xfrm>
          <a:prstGeom prst="rect">
            <a:avLst/>
          </a:prstGeom>
          <a:noFill/>
        </p:spPr>
        <p:txBody>
          <a:bodyPr wrap="square" rtlCol="0">
            <a:spAutoFit/>
          </a:bodyPr>
          <a:lstStyle/>
          <a:p>
            <a:r>
              <a:rPr lang="en-US" dirty="0" smtClean="0">
                <a:latin typeface="+mn-ea"/>
              </a:rPr>
              <a:t>7</a:t>
            </a:r>
            <a:r>
              <a:rPr lang="zh-CN" altLang="en-US" dirty="0" smtClean="0">
                <a:latin typeface="+mn-ea"/>
              </a:rPr>
              <a:t>、论文（作品）证明材料（二）</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第三分册</a:t>
            </a:r>
            <a:endParaRPr lang="zh-CN" altLang="en-US" dirty="0"/>
          </a:p>
        </p:txBody>
      </p:sp>
      <p:pic>
        <p:nvPicPr>
          <p:cNvPr id="8" name="内容占位符 7" descr="IMG_20181227_165407.jpg"/>
          <p:cNvPicPr>
            <a:picLocks noGrp="1" noChangeAspect="1"/>
          </p:cNvPicPr>
          <p:nvPr>
            <p:ph idx="1"/>
          </p:nvPr>
        </p:nvPicPr>
        <p:blipFill>
          <a:blip r:embed="rId2" cstate="print"/>
          <a:stretch>
            <a:fillRect/>
          </a:stretch>
        </p:blipFill>
        <p:spPr>
          <a:xfrm>
            <a:off x="4429124" y="785794"/>
            <a:ext cx="3589760" cy="4786346"/>
          </a:xfrm>
        </p:spPr>
      </p:pic>
      <p:sp>
        <p:nvSpPr>
          <p:cNvPr id="7" name="TextBox 6"/>
          <p:cNvSpPr txBox="1"/>
          <p:nvPr/>
        </p:nvSpPr>
        <p:spPr>
          <a:xfrm>
            <a:off x="571472" y="2285992"/>
            <a:ext cx="3357586" cy="646331"/>
          </a:xfrm>
          <a:prstGeom prst="rect">
            <a:avLst/>
          </a:prstGeom>
          <a:noFill/>
        </p:spPr>
        <p:txBody>
          <a:bodyPr wrap="square" rtlCol="0">
            <a:spAutoFit/>
          </a:bodyPr>
          <a:lstStyle/>
          <a:p>
            <a:r>
              <a:rPr lang="en-US" dirty="0" smtClean="0">
                <a:latin typeface="+mn-ea"/>
              </a:rPr>
              <a:t>8</a:t>
            </a:r>
            <a:r>
              <a:rPr lang="zh-CN" altLang="en-US" dirty="0" smtClean="0"/>
              <a:t>、论文（二）内容</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材料</a:t>
            </a:r>
            <a:r>
              <a:rPr lang="zh-CN" altLang="en-US" dirty="0" smtClean="0"/>
              <a:t>袋及</a:t>
            </a:r>
            <a:r>
              <a:rPr lang="zh-CN" altLang="en-US" dirty="0" smtClean="0"/>
              <a:t>总目录</a:t>
            </a:r>
            <a:endParaRPr lang="zh-CN" altLang="en-US" dirty="0"/>
          </a:p>
        </p:txBody>
      </p:sp>
      <p:pic>
        <p:nvPicPr>
          <p:cNvPr id="4" name="内容占位符 3" descr="IMG_20181228_163331.jpg"/>
          <p:cNvPicPr>
            <a:picLocks noGrp="1" noChangeAspect="1"/>
          </p:cNvPicPr>
          <p:nvPr>
            <p:ph idx="1"/>
          </p:nvPr>
        </p:nvPicPr>
        <p:blipFill>
          <a:blip r:embed="rId3" cstate="print"/>
          <a:stretch>
            <a:fillRect/>
          </a:stretch>
        </p:blipFill>
        <p:spPr>
          <a:xfrm>
            <a:off x="785786" y="2071678"/>
            <a:ext cx="3292078" cy="4389437"/>
          </a:xfrm>
        </p:spPr>
      </p:pic>
      <p:pic>
        <p:nvPicPr>
          <p:cNvPr id="5" name="图片 4" descr="IMG_20181228_163823.jpg"/>
          <p:cNvPicPr>
            <a:picLocks noChangeAspect="1"/>
          </p:cNvPicPr>
          <p:nvPr/>
        </p:nvPicPr>
        <p:blipFill>
          <a:blip r:embed="rId4" cstate="print"/>
          <a:stretch>
            <a:fillRect/>
          </a:stretch>
        </p:blipFill>
        <p:spPr>
          <a:xfrm>
            <a:off x="5286380" y="2071678"/>
            <a:ext cx="3304007" cy="440534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928670"/>
            <a:ext cx="8229600" cy="1143000"/>
          </a:xfrm>
        </p:spPr>
        <p:txBody>
          <a:bodyPr>
            <a:normAutofit fontScale="90000"/>
          </a:bodyPr>
          <a:lstStyle/>
          <a:p>
            <a:r>
              <a:rPr lang="zh-CN" altLang="en-US" dirty="0" smtClean="0"/>
              <a:t>材料袋</a:t>
            </a:r>
            <a:r>
              <a:rPr lang="en-US" altLang="zh-CN" dirty="0" smtClean="0"/>
              <a:t/>
            </a:r>
            <a:br>
              <a:rPr lang="en-US" altLang="zh-CN" dirty="0" smtClean="0"/>
            </a:br>
            <a:r>
              <a:rPr lang="zh-CN" altLang="en-US" dirty="0" smtClean="0"/>
              <a:t>及总目录</a:t>
            </a:r>
            <a:endParaRPr lang="zh-CN" altLang="en-US" dirty="0"/>
          </a:p>
        </p:txBody>
      </p:sp>
      <p:pic>
        <p:nvPicPr>
          <p:cNvPr id="4" name="内容占位符 3" descr="IMG_20181227_155621.jpg"/>
          <p:cNvPicPr>
            <a:picLocks noGrp="1" noChangeAspect="1"/>
          </p:cNvPicPr>
          <p:nvPr>
            <p:ph idx="1"/>
          </p:nvPr>
        </p:nvPicPr>
        <p:blipFill>
          <a:blip r:embed="rId2" cstate="print"/>
          <a:stretch>
            <a:fillRect/>
          </a:stretch>
        </p:blipFill>
        <p:spPr>
          <a:xfrm>
            <a:off x="4286248" y="714356"/>
            <a:ext cx="4214842" cy="5619789"/>
          </a:xfrm>
        </p:spPr>
      </p:pic>
      <p:sp>
        <p:nvSpPr>
          <p:cNvPr id="5" name="TextBox 4"/>
          <p:cNvSpPr txBox="1"/>
          <p:nvPr/>
        </p:nvSpPr>
        <p:spPr>
          <a:xfrm>
            <a:off x="714348" y="2714620"/>
            <a:ext cx="2214578" cy="1200329"/>
          </a:xfrm>
          <a:prstGeom prst="rect">
            <a:avLst/>
          </a:prstGeom>
          <a:noFill/>
        </p:spPr>
        <p:txBody>
          <a:bodyPr wrap="square" rtlCol="0">
            <a:spAutoFit/>
          </a:bodyPr>
          <a:lstStyle/>
          <a:p>
            <a:r>
              <a:rPr lang="zh-CN" altLang="en-US" dirty="0" smtClean="0"/>
              <a:t>总目录填写后粘贴在档案袋外，并加盖公章。</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材料袋内容</a:t>
            </a:r>
            <a:endParaRPr lang="zh-CN" altLang="en-US" dirty="0"/>
          </a:p>
        </p:txBody>
      </p:sp>
      <p:pic>
        <p:nvPicPr>
          <p:cNvPr id="4" name="内容占位符 3" descr="IMG_20181227_165557.jpg"/>
          <p:cNvPicPr>
            <a:picLocks noGrp="1" noChangeAspect="1"/>
          </p:cNvPicPr>
          <p:nvPr>
            <p:ph idx="1"/>
          </p:nvPr>
        </p:nvPicPr>
        <p:blipFill>
          <a:blip r:embed="rId2" cstate="print"/>
          <a:stretch>
            <a:fillRect/>
          </a:stretch>
        </p:blipFill>
        <p:spPr>
          <a:xfrm>
            <a:off x="3000364" y="1928802"/>
            <a:ext cx="5852583" cy="4389437"/>
          </a:xfrm>
        </p:spPr>
      </p:pic>
      <p:sp>
        <p:nvSpPr>
          <p:cNvPr id="5" name="TextBox 4"/>
          <p:cNvSpPr txBox="1"/>
          <p:nvPr/>
        </p:nvSpPr>
        <p:spPr>
          <a:xfrm>
            <a:off x="285720" y="2071678"/>
            <a:ext cx="2357454" cy="923330"/>
          </a:xfrm>
          <a:prstGeom prst="rect">
            <a:avLst/>
          </a:prstGeom>
          <a:noFill/>
        </p:spPr>
        <p:txBody>
          <a:bodyPr wrap="square" rtlCol="0">
            <a:spAutoFit/>
          </a:bodyPr>
          <a:lstStyle/>
          <a:p>
            <a:r>
              <a:rPr lang="zh-CN" altLang="en-US" dirty="0" smtClean="0"/>
              <a:t>将第一、二、三分册分别装入档案袋内，每个分册按编号排序</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第一分册</a:t>
            </a:r>
            <a:endParaRPr lang="zh-CN" altLang="en-US" dirty="0"/>
          </a:p>
        </p:txBody>
      </p:sp>
      <p:pic>
        <p:nvPicPr>
          <p:cNvPr id="4" name="内容占位符 3" descr="IMG_20181227_160406.jpg"/>
          <p:cNvPicPr>
            <a:picLocks noGrp="1" noChangeAspect="1"/>
          </p:cNvPicPr>
          <p:nvPr>
            <p:ph idx="1"/>
          </p:nvPr>
        </p:nvPicPr>
        <p:blipFill>
          <a:blip r:embed="rId3" cstate="print"/>
          <a:stretch>
            <a:fillRect/>
          </a:stretch>
        </p:blipFill>
        <p:spPr>
          <a:xfrm>
            <a:off x="4357686" y="785794"/>
            <a:ext cx="4363648" cy="5818196"/>
          </a:xfrm>
        </p:spPr>
      </p:pic>
      <p:sp>
        <p:nvSpPr>
          <p:cNvPr id="5" name="TextBox 4"/>
          <p:cNvSpPr txBox="1"/>
          <p:nvPr/>
        </p:nvSpPr>
        <p:spPr>
          <a:xfrm>
            <a:off x="642910" y="2428868"/>
            <a:ext cx="3143272" cy="369332"/>
          </a:xfrm>
          <a:prstGeom prst="rect">
            <a:avLst/>
          </a:prstGeom>
          <a:noFill/>
        </p:spPr>
        <p:txBody>
          <a:bodyPr wrap="square" rtlCol="0">
            <a:spAutoFit/>
          </a:bodyPr>
          <a:lstStyle/>
          <a:p>
            <a:r>
              <a:rPr lang="zh-CN" altLang="en-US" dirty="0" smtClean="0"/>
              <a:t>不装订，</a:t>
            </a:r>
            <a:r>
              <a:rPr lang="zh-CN" altLang="en-US" dirty="0" smtClean="0">
                <a:latin typeface="+mn-ea"/>
              </a:rPr>
              <a:t>可用</a:t>
            </a:r>
            <a:r>
              <a:rPr lang="zh-CN" altLang="en-US" dirty="0" smtClean="0"/>
              <a:t>长尾夹固定</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zh-CN" altLang="en-US" dirty="0" smtClean="0"/>
              <a:t>第一分册</a:t>
            </a:r>
            <a:endParaRPr lang="zh-CN" altLang="en-US" dirty="0"/>
          </a:p>
        </p:txBody>
      </p:sp>
      <p:pic>
        <p:nvPicPr>
          <p:cNvPr id="4" name="内容占位符 3" descr="IMG_20181227_160509.jpg"/>
          <p:cNvPicPr>
            <a:picLocks noGrp="1" noChangeAspect="1"/>
          </p:cNvPicPr>
          <p:nvPr>
            <p:ph idx="1"/>
          </p:nvPr>
        </p:nvPicPr>
        <p:blipFill>
          <a:blip r:embed="rId3" cstate="print"/>
          <a:stretch>
            <a:fillRect/>
          </a:stretch>
        </p:blipFill>
        <p:spPr>
          <a:xfrm>
            <a:off x="4286248" y="857232"/>
            <a:ext cx="4289245" cy="5718993"/>
          </a:xfrm>
        </p:spPr>
      </p:pic>
      <p:sp>
        <p:nvSpPr>
          <p:cNvPr id="7" name="TextBox 6"/>
          <p:cNvSpPr txBox="1"/>
          <p:nvPr/>
        </p:nvSpPr>
        <p:spPr>
          <a:xfrm>
            <a:off x="428596" y="1928802"/>
            <a:ext cx="3643338" cy="3139321"/>
          </a:xfrm>
          <a:prstGeom prst="rect">
            <a:avLst/>
          </a:prstGeom>
          <a:noFill/>
        </p:spPr>
        <p:txBody>
          <a:bodyPr wrap="square" rtlCol="0">
            <a:spAutoFit/>
          </a:bodyPr>
          <a:lstStyle/>
          <a:p>
            <a:r>
              <a:rPr lang="en-US" dirty="0" smtClean="0">
                <a:latin typeface="+mn-ea"/>
              </a:rPr>
              <a:t>1</a:t>
            </a:r>
            <a:r>
              <a:rPr lang="zh-CN" altLang="en-US" dirty="0" smtClean="0">
                <a:latin typeface="+mn-ea"/>
              </a:rPr>
              <a:t>、第一分册目录</a:t>
            </a:r>
          </a:p>
          <a:p>
            <a:r>
              <a:rPr lang="en-US" dirty="0" smtClean="0">
                <a:latin typeface="+mn-ea"/>
              </a:rPr>
              <a:t>2</a:t>
            </a:r>
            <a:r>
              <a:rPr lang="zh-CN" altLang="en-US" dirty="0" smtClean="0">
                <a:latin typeface="+mn-ea"/>
              </a:rPr>
              <a:t>、</a:t>
            </a:r>
            <a:r>
              <a:rPr lang="en-US" altLang="zh-CN" dirty="0" smtClean="0">
                <a:latin typeface="+mn-ea"/>
              </a:rPr>
              <a:t>《</a:t>
            </a:r>
            <a:r>
              <a:rPr lang="zh-CN" altLang="en-US" dirty="0" smtClean="0">
                <a:latin typeface="+mn-ea"/>
              </a:rPr>
              <a:t>评审表</a:t>
            </a:r>
            <a:r>
              <a:rPr lang="en-US" altLang="zh-CN" dirty="0" smtClean="0">
                <a:latin typeface="+mn-ea"/>
              </a:rPr>
              <a:t>》</a:t>
            </a:r>
            <a:r>
              <a:rPr lang="zh-CN" altLang="en-US" dirty="0" smtClean="0">
                <a:latin typeface="+mn-ea"/>
              </a:rPr>
              <a:t>（高级一式三份，中初级一式两份，下载后格式不能作修改，</a:t>
            </a:r>
            <a:r>
              <a:rPr lang="en-US" dirty="0" smtClean="0">
                <a:latin typeface="+mn-ea"/>
              </a:rPr>
              <a:t> A4</a:t>
            </a:r>
            <a:r>
              <a:rPr lang="zh-CN" altLang="en-US" dirty="0" smtClean="0">
                <a:latin typeface="+mn-ea"/>
              </a:rPr>
              <a:t>纸正反面打印，按份装订）</a:t>
            </a:r>
          </a:p>
          <a:p>
            <a:r>
              <a:rPr lang="en-US" dirty="0" smtClean="0">
                <a:latin typeface="+mn-ea"/>
              </a:rPr>
              <a:t>3</a:t>
            </a:r>
            <a:r>
              <a:rPr lang="zh-CN" altLang="en-US" dirty="0" smtClean="0">
                <a:latin typeface="+mn-ea"/>
              </a:rPr>
              <a:t>、</a:t>
            </a:r>
            <a:r>
              <a:rPr lang="en-US" altLang="zh-CN" dirty="0" smtClean="0">
                <a:latin typeface="+mn-ea"/>
              </a:rPr>
              <a:t>《</a:t>
            </a:r>
            <a:r>
              <a:rPr lang="zh-CN" altLang="en-US" dirty="0" smtClean="0">
                <a:latin typeface="+mn-ea"/>
              </a:rPr>
              <a:t>面试答辩表</a:t>
            </a:r>
            <a:r>
              <a:rPr lang="en-US" altLang="zh-CN" dirty="0" smtClean="0">
                <a:latin typeface="+mn-ea"/>
              </a:rPr>
              <a:t>》</a:t>
            </a:r>
            <a:r>
              <a:rPr lang="zh-CN" altLang="en-US" dirty="0" smtClean="0">
                <a:latin typeface="+mn-ea"/>
              </a:rPr>
              <a:t>（申报高级人员须填写，正反面打印）</a:t>
            </a:r>
          </a:p>
          <a:p>
            <a:r>
              <a:rPr lang="en-US" dirty="0" smtClean="0">
                <a:latin typeface="+mn-ea"/>
              </a:rPr>
              <a:t>4</a:t>
            </a:r>
            <a:r>
              <a:rPr lang="zh-CN" altLang="en-US" dirty="0" smtClean="0">
                <a:latin typeface="+mn-ea"/>
              </a:rPr>
              <a:t>、</a:t>
            </a:r>
            <a:r>
              <a:rPr lang="en-US" altLang="zh-CN" dirty="0" smtClean="0">
                <a:latin typeface="+mn-ea"/>
              </a:rPr>
              <a:t>《</a:t>
            </a:r>
            <a:r>
              <a:rPr lang="zh-CN" altLang="en-US" dirty="0" smtClean="0">
                <a:latin typeface="+mn-ea"/>
              </a:rPr>
              <a:t>照片页</a:t>
            </a:r>
            <a:r>
              <a:rPr lang="en-US" altLang="zh-CN" dirty="0" smtClean="0">
                <a:latin typeface="+mn-ea"/>
              </a:rPr>
              <a:t>》</a:t>
            </a:r>
          </a:p>
          <a:p>
            <a:r>
              <a:rPr lang="en-US" dirty="0" smtClean="0">
                <a:latin typeface="+mn-ea"/>
              </a:rPr>
              <a:t>5</a:t>
            </a:r>
            <a:r>
              <a:rPr lang="zh-CN" altLang="en-US" dirty="0" smtClean="0">
                <a:latin typeface="+mn-ea"/>
              </a:rPr>
              <a:t>、</a:t>
            </a:r>
            <a:r>
              <a:rPr lang="en-US" altLang="zh-CN" dirty="0" smtClean="0">
                <a:latin typeface="+mn-ea"/>
              </a:rPr>
              <a:t>《</a:t>
            </a:r>
            <a:r>
              <a:rPr lang="zh-CN" altLang="en-US" dirty="0" smtClean="0">
                <a:latin typeface="+mn-ea"/>
              </a:rPr>
              <a:t>苏州市申报专业技术职称人员情况简介表</a:t>
            </a:r>
            <a:r>
              <a:rPr lang="en-US" altLang="zh-CN" dirty="0" smtClean="0">
                <a:latin typeface="+mn-ea"/>
              </a:rPr>
              <a:t>》</a:t>
            </a:r>
            <a:r>
              <a:rPr lang="zh-CN" altLang="en-US" dirty="0" smtClean="0">
                <a:latin typeface="+mn-ea"/>
              </a:rPr>
              <a:t>（</a:t>
            </a:r>
            <a:r>
              <a:rPr lang="en-US" dirty="0" smtClean="0">
                <a:latin typeface="+mn-ea"/>
              </a:rPr>
              <a:t>A4</a:t>
            </a:r>
            <a:r>
              <a:rPr lang="zh-CN" altLang="en-US" dirty="0" smtClean="0">
                <a:latin typeface="+mn-ea"/>
              </a:rPr>
              <a:t>纸打印）</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第二分册</a:t>
            </a:r>
            <a:endParaRPr lang="zh-CN" altLang="en-US" dirty="0"/>
          </a:p>
        </p:txBody>
      </p:sp>
      <p:pic>
        <p:nvPicPr>
          <p:cNvPr id="6" name="内容占位符 5" descr="IMG_20181227_164303.jpg"/>
          <p:cNvPicPr>
            <a:picLocks noGrp="1" noChangeAspect="1"/>
          </p:cNvPicPr>
          <p:nvPr>
            <p:ph idx="1"/>
          </p:nvPr>
        </p:nvPicPr>
        <p:blipFill>
          <a:blip r:embed="rId3" cstate="print"/>
          <a:stretch>
            <a:fillRect/>
          </a:stretch>
        </p:blipFill>
        <p:spPr>
          <a:xfrm>
            <a:off x="4214810" y="1000108"/>
            <a:ext cx="4006458" cy="5341944"/>
          </a:xfrm>
        </p:spPr>
      </p:pic>
      <p:sp>
        <p:nvSpPr>
          <p:cNvPr id="7" name="TextBox 6"/>
          <p:cNvSpPr txBox="1"/>
          <p:nvPr/>
        </p:nvSpPr>
        <p:spPr>
          <a:xfrm>
            <a:off x="571472" y="2285992"/>
            <a:ext cx="2143140" cy="646331"/>
          </a:xfrm>
          <a:prstGeom prst="rect">
            <a:avLst/>
          </a:prstGeom>
          <a:noFill/>
        </p:spPr>
        <p:txBody>
          <a:bodyPr wrap="square" rtlCol="0">
            <a:spAutoFit/>
          </a:bodyPr>
          <a:lstStyle/>
          <a:p>
            <a:r>
              <a:rPr lang="zh-CN" altLang="en-US" dirty="0" smtClean="0">
                <a:latin typeface="+mn-ea"/>
              </a:rPr>
              <a:t>（装订成册）</a:t>
            </a:r>
            <a:endParaRPr lang="en-US" altLang="zh-CN" dirty="0" smtClean="0">
              <a:latin typeface="+mn-ea"/>
            </a:endParaRPr>
          </a:p>
          <a:p>
            <a:r>
              <a:rPr lang="en-US" dirty="0" smtClean="0">
                <a:latin typeface="+mn-ea"/>
              </a:rPr>
              <a:t>1 </a:t>
            </a:r>
            <a:r>
              <a:rPr lang="zh-CN" altLang="en-US" dirty="0" smtClean="0">
                <a:latin typeface="+mn-ea"/>
              </a:rPr>
              <a:t>、第二分册目录</a:t>
            </a:r>
            <a:endParaRPr lang="zh-CN" altLang="en-US" dirty="0">
              <a:latin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第二分册</a:t>
            </a:r>
            <a:endParaRPr lang="zh-CN" altLang="en-US" dirty="0"/>
          </a:p>
        </p:txBody>
      </p:sp>
      <p:pic>
        <p:nvPicPr>
          <p:cNvPr id="8" name="内容占位符 7" descr="IMG_20181227_164319.jpg"/>
          <p:cNvPicPr>
            <a:picLocks noGrp="1" noChangeAspect="1"/>
          </p:cNvPicPr>
          <p:nvPr>
            <p:ph idx="1"/>
          </p:nvPr>
        </p:nvPicPr>
        <p:blipFill>
          <a:blip r:embed="rId2" cstate="print"/>
          <a:stretch>
            <a:fillRect/>
          </a:stretch>
        </p:blipFill>
        <p:spPr>
          <a:xfrm>
            <a:off x="4572000" y="1071546"/>
            <a:ext cx="3911231" cy="5214974"/>
          </a:xfrm>
        </p:spPr>
      </p:pic>
      <p:sp>
        <p:nvSpPr>
          <p:cNvPr id="7" name="TextBox 6"/>
          <p:cNvSpPr txBox="1"/>
          <p:nvPr/>
        </p:nvSpPr>
        <p:spPr>
          <a:xfrm>
            <a:off x="571472" y="2285992"/>
            <a:ext cx="2143140" cy="369332"/>
          </a:xfrm>
          <a:prstGeom prst="rect">
            <a:avLst/>
          </a:prstGeom>
          <a:noFill/>
        </p:spPr>
        <p:txBody>
          <a:bodyPr wrap="square" rtlCol="0">
            <a:spAutoFit/>
          </a:bodyPr>
          <a:lstStyle/>
          <a:p>
            <a:r>
              <a:rPr lang="en-US" dirty="0" smtClean="0">
                <a:latin typeface="+mn-ea"/>
              </a:rPr>
              <a:t>2 </a:t>
            </a:r>
            <a:r>
              <a:rPr lang="zh-CN" altLang="en-US" dirty="0" smtClean="0">
                <a:latin typeface="+mn-ea"/>
              </a:rPr>
              <a:t>、插页</a:t>
            </a:r>
            <a:r>
              <a:rPr lang="en-US" dirty="0" smtClean="0">
                <a:latin typeface="+mn-ea"/>
              </a:rPr>
              <a:t>1</a:t>
            </a:r>
            <a:r>
              <a:rPr lang="zh-CN" altLang="en-US" dirty="0" smtClean="0">
                <a:latin typeface="+mn-ea"/>
              </a:rPr>
              <a:t>（彩页）</a:t>
            </a:r>
            <a:endParaRPr lang="en-US" altLang="zh-CN" dirty="0" smtClean="0">
              <a:latin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第二分册</a:t>
            </a:r>
            <a:endParaRPr lang="zh-CN" altLang="en-US" dirty="0"/>
          </a:p>
        </p:txBody>
      </p:sp>
      <p:pic>
        <p:nvPicPr>
          <p:cNvPr id="6" name="内容占位符 5" descr="IMG_20181227_164333.jpg"/>
          <p:cNvPicPr>
            <a:picLocks noGrp="1" noChangeAspect="1"/>
          </p:cNvPicPr>
          <p:nvPr>
            <p:ph idx="1"/>
          </p:nvPr>
        </p:nvPicPr>
        <p:blipFill>
          <a:blip r:embed="rId2" cstate="print"/>
          <a:stretch>
            <a:fillRect/>
          </a:stretch>
        </p:blipFill>
        <p:spPr>
          <a:xfrm>
            <a:off x="4643438" y="1500174"/>
            <a:ext cx="3292078" cy="4389437"/>
          </a:xfrm>
        </p:spPr>
      </p:pic>
      <p:sp>
        <p:nvSpPr>
          <p:cNvPr id="7" name="TextBox 6"/>
          <p:cNvSpPr txBox="1"/>
          <p:nvPr/>
        </p:nvSpPr>
        <p:spPr>
          <a:xfrm>
            <a:off x="571472" y="2285992"/>
            <a:ext cx="3143272" cy="2862322"/>
          </a:xfrm>
          <a:prstGeom prst="rect">
            <a:avLst/>
          </a:prstGeom>
          <a:noFill/>
        </p:spPr>
        <p:txBody>
          <a:bodyPr wrap="square" rtlCol="0">
            <a:spAutoFit/>
          </a:bodyPr>
          <a:lstStyle/>
          <a:p>
            <a:r>
              <a:rPr lang="en-US" dirty="0" smtClean="0">
                <a:latin typeface="+mn-ea"/>
              </a:rPr>
              <a:t>3</a:t>
            </a:r>
            <a:r>
              <a:rPr lang="zh-CN" altLang="en-US" dirty="0" smtClean="0">
                <a:latin typeface="+mn-ea"/>
              </a:rPr>
              <a:t>、学历、学位证书复印件</a:t>
            </a:r>
          </a:p>
          <a:p>
            <a:r>
              <a:rPr lang="en-US" dirty="0" smtClean="0">
                <a:latin typeface="+mn-ea"/>
              </a:rPr>
              <a:t>4</a:t>
            </a:r>
            <a:r>
              <a:rPr lang="zh-CN" altLang="en-US" dirty="0" smtClean="0">
                <a:latin typeface="+mn-ea"/>
              </a:rPr>
              <a:t>、身份证复印件</a:t>
            </a:r>
          </a:p>
          <a:p>
            <a:r>
              <a:rPr lang="en-US" dirty="0" smtClean="0">
                <a:latin typeface="+mn-ea"/>
              </a:rPr>
              <a:t>5</a:t>
            </a:r>
            <a:r>
              <a:rPr lang="zh-CN" altLang="en-US" dirty="0" smtClean="0">
                <a:latin typeface="+mn-ea"/>
              </a:rPr>
              <a:t>、</a:t>
            </a:r>
            <a:r>
              <a:rPr lang="en-US" altLang="zh-CN" dirty="0" smtClean="0">
                <a:latin typeface="+mn-ea"/>
              </a:rPr>
              <a:t>《</a:t>
            </a:r>
            <a:r>
              <a:rPr lang="zh-CN" altLang="en-US" dirty="0" smtClean="0">
                <a:latin typeface="+mn-ea"/>
              </a:rPr>
              <a:t>教育部学历注册备案表</a:t>
            </a:r>
            <a:r>
              <a:rPr lang="en-US" altLang="zh-CN" dirty="0" smtClean="0">
                <a:latin typeface="+mn-ea"/>
              </a:rPr>
              <a:t>》</a:t>
            </a:r>
            <a:r>
              <a:rPr lang="zh-CN" altLang="en-US" dirty="0" smtClean="0">
                <a:latin typeface="+mn-ea"/>
              </a:rPr>
              <a:t>或</a:t>
            </a:r>
            <a:r>
              <a:rPr lang="en-US" altLang="zh-CN" dirty="0" smtClean="0">
                <a:latin typeface="+mn-ea"/>
              </a:rPr>
              <a:t>《</a:t>
            </a:r>
            <a:r>
              <a:rPr lang="zh-CN" altLang="en-US" dirty="0" smtClean="0">
                <a:latin typeface="+mn-ea"/>
              </a:rPr>
              <a:t>国外学历学位认证书</a:t>
            </a:r>
            <a:r>
              <a:rPr lang="en-US" altLang="zh-CN" dirty="0" smtClean="0">
                <a:latin typeface="+mn-ea"/>
              </a:rPr>
              <a:t>》</a:t>
            </a:r>
            <a:r>
              <a:rPr lang="zh-CN" altLang="en-US" dirty="0" smtClean="0">
                <a:latin typeface="+mn-ea"/>
              </a:rPr>
              <a:t>或学籍档案材料</a:t>
            </a:r>
          </a:p>
          <a:p>
            <a:r>
              <a:rPr lang="en-US" dirty="0" smtClean="0">
                <a:latin typeface="+mn-ea"/>
              </a:rPr>
              <a:t>6</a:t>
            </a:r>
            <a:r>
              <a:rPr lang="zh-CN" altLang="en-US" dirty="0" smtClean="0">
                <a:latin typeface="+mn-ea"/>
              </a:rPr>
              <a:t>、现有职称证书及聘书复印件</a:t>
            </a:r>
          </a:p>
          <a:p>
            <a:r>
              <a:rPr lang="en-US" dirty="0" smtClean="0">
                <a:latin typeface="+mn-ea"/>
              </a:rPr>
              <a:t>7</a:t>
            </a:r>
            <a:r>
              <a:rPr lang="zh-CN" altLang="en-US" dirty="0" smtClean="0">
                <a:latin typeface="+mn-ea"/>
              </a:rPr>
              <a:t>、现有职称评审表、初定表或批文</a:t>
            </a:r>
          </a:p>
          <a:p>
            <a:r>
              <a:rPr lang="en-US" dirty="0" smtClean="0">
                <a:latin typeface="+mn-ea"/>
              </a:rPr>
              <a:t>8</a:t>
            </a:r>
            <a:r>
              <a:rPr lang="zh-CN" altLang="en-US" dirty="0" smtClean="0">
                <a:latin typeface="+mn-ea"/>
              </a:rPr>
              <a:t>、现有职业资格证书复印件</a:t>
            </a:r>
            <a:endParaRPr lang="zh-CN" altLang="en-US" dirty="0">
              <a:latin typeface="+mn-ea"/>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311</TotalTime>
  <Words>1531</Words>
  <PresentationFormat>全屏显示(4:3)</PresentationFormat>
  <Paragraphs>102</Paragraphs>
  <Slides>19</Slides>
  <Notes>10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流畅</vt:lpstr>
      <vt:lpstr>申报材料袋实例</vt:lpstr>
      <vt:lpstr>材料袋及总目录</vt:lpstr>
      <vt:lpstr>材料袋 及总目录</vt:lpstr>
      <vt:lpstr>材料袋内容</vt:lpstr>
      <vt:lpstr>第一分册</vt:lpstr>
      <vt:lpstr>第一分册</vt:lpstr>
      <vt:lpstr>第二分册</vt:lpstr>
      <vt:lpstr>第二分册</vt:lpstr>
      <vt:lpstr>第二分册</vt:lpstr>
      <vt:lpstr>第二分册</vt:lpstr>
      <vt:lpstr>第二分册</vt:lpstr>
      <vt:lpstr>第三分册</vt:lpstr>
      <vt:lpstr>第三分册</vt:lpstr>
      <vt:lpstr>第三分册</vt:lpstr>
      <vt:lpstr>第三分册</vt:lpstr>
      <vt:lpstr>第三分册</vt:lpstr>
      <vt:lpstr>第三分册</vt:lpstr>
      <vt:lpstr>第三分册</vt:lpstr>
      <vt:lpstr>第三分册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申报材料实例</dc:title>
  <dc:creator>Administrator</dc:creator>
  <cp:lastModifiedBy>NTKO</cp:lastModifiedBy>
  <cp:revision>47</cp:revision>
  <dcterms:created xsi:type="dcterms:W3CDTF">2018-12-28T01:17:34Z</dcterms:created>
  <dcterms:modified xsi:type="dcterms:W3CDTF">2018-12-28T08:43:28Z</dcterms:modified>
</cp:coreProperties>
</file>